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91" r:id="rId4"/>
    <p:sldId id="289" r:id="rId5"/>
    <p:sldId id="290" r:id="rId6"/>
    <p:sldId id="261" r:id="rId7"/>
    <p:sldId id="262" r:id="rId8"/>
    <p:sldId id="263" r:id="rId9"/>
    <p:sldId id="265" r:id="rId10"/>
    <p:sldId id="288" r:id="rId11"/>
    <p:sldId id="264" r:id="rId12"/>
    <p:sldId id="266" r:id="rId13"/>
    <p:sldId id="271" r:id="rId14"/>
    <p:sldId id="267" r:id="rId15"/>
    <p:sldId id="272" r:id="rId16"/>
    <p:sldId id="268" r:id="rId17"/>
    <p:sldId id="273" r:id="rId18"/>
    <p:sldId id="269" r:id="rId19"/>
    <p:sldId id="274" r:id="rId20"/>
    <p:sldId id="270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7D1D2-36F4-49A2-8540-A63365F9942F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3E9FAA43-FE73-4097-AB29-1EBBD44F6547}">
      <dgm:prSet phldrT="[Текст]" custT="1"/>
      <dgm:spPr/>
      <dgm:t>
        <a:bodyPr/>
        <a:lstStyle/>
        <a:p>
          <a:r>
            <a:rPr lang="ru-RU" sz="2000" dirty="0" smtClean="0"/>
            <a:t>добывать знания</a:t>
          </a:r>
          <a:endParaRPr lang="ru-RU" sz="2000" dirty="0"/>
        </a:p>
      </dgm:t>
    </dgm:pt>
    <dgm:pt modelId="{497BDFFF-700F-4A78-BAD4-8B746A9AB833}" type="parTrans" cxnId="{746F87EB-F755-448D-A6BF-592B36BB2730}">
      <dgm:prSet/>
      <dgm:spPr/>
      <dgm:t>
        <a:bodyPr/>
        <a:lstStyle/>
        <a:p>
          <a:endParaRPr lang="ru-RU"/>
        </a:p>
      </dgm:t>
    </dgm:pt>
    <dgm:pt modelId="{23070DBC-7AD3-4E39-8F4A-0E71CC46B48F}" type="sibTrans" cxnId="{746F87EB-F755-448D-A6BF-592B36BB2730}">
      <dgm:prSet/>
      <dgm:spPr/>
      <dgm:t>
        <a:bodyPr/>
        <a:lstStyle/>
        <a:p>
          <a:endParaRPr lang="ru-RU"/>
        </a:p>
      </dgm:t>
    </dgm:pt>
    <dgm:pt modelId="{C0997DAD-0966-4EE3-8709-3CDB463D82C6}">
      <dgm:prSet phldrT="[Текст]" custT="1"/>
      <dgm:spPr/>
      <dgm:t>
        <a:bodyPr/>
        <a:lstStyle/>
        <a:p>
          <a:r>
            <a:rPr lang="ru-RU" sz="2000" dirty="0" smtClean="0"/>
            <a:t>применять знания и умения</a:t>
          </a:r>
          <a:endParaRPr lang="ru-RU" sz="2000" dirty="0"/>
        </a:p>
      </dgm:t>
    </dgm:pt>
    <dgm:pt modelId="{86867160-436B-4DF2-A7ED-238B5C8D55D2}" type="parTrans" cxnId="{7AD02A41-3C85-453D-89B4-D32B992BE536}">
      <dgm:prSet/>
      <dgm:spPr/>
      <dgm:t>
        <a:bodyPr/>
        <a:lstStyle/>
        <a:p>
          <a:endParaRPr lang="ru-RU"/>
        </a:p>
      </dgm:t>
    </dgm:pt>
    <dgm:pt modelId="{149E36D4-B80A-4375-B0AF-CD5A864A14F6}" type="sibTrans" cxnId="{7AD02A41-3C85-453D-89B4-D32B992BE536}">
      <dgm:prSet/>
      <dgm:spPr/>
      <dgm:t>
        <a:bodyPr/>
        <a:lstStyle/>
        <a:p>
          <a:endParaRPr lang="ru-RU"/>
        </a:p>
      </dgm:t>
    </dgm:pt>
    <dgm:pt modelId="{92C066FE-D796-4A8C-85DD-8FE0B3BE8122}">
      <dgm:prSet phldrT="[Текст]" custT="1"/>
      <dgm:spPr/>
      <dgm:t>
        <a:bodyPr/>
        <a:lstStyle/>
        <a:p>
          <a:r>
            <a:rPr lang="ru-RU" sz="2000" dirty="0" smtClean="0"/>
            <a:t>оценивать знания и умения</a:t>
          </a:r>
          <a:endParaRPr lang="ru-RU" sz="2000" dirty="0"/>
        </a:p>
      </dgm:t>
    </dgm:pt>
    <dgm:pt modelId="{B18F906D-32D4-4280-AE6F-FBCE93C2CEA4}" type="parTrans" cxnId="{0026D854-64A9-444A-A454-AB0774239F11}">
      <dgm:prSet/>
      <dgm:spPr/>
      <dgm:t>
        <a:bodyPr/>
        <a:lstStyle/>
        <a:p>
          <a:endParaRPr lang="ru-RU"/>
        </a:p>
      </dgm:t>
    </dgm:pt>
    <dgm:pt modelId="{D978E349-780C-4947-A6FC-6CD70C788B2C}" type="sibTrans" cxnId="{0026D854-64A9-444A-A454-AB0774239F11}">
      <dgm:prSet/>
      <dgm:spPr/>
      <dgm:t>
        <a:bodyPr/>
        <a:lstStyle/>
        <a:p>
          <a:endParaRPr lang="ru-RU"/>
        </a:p>
      </dgm:t>
    </dgm:pt>
    <dgm:pt modelId="{0278E367-D457-4C41-B33B-BA8E1785AE24}">
      <dgm:prSet custT="1"/>
      <dgm:spPr/>
      <dgm:t>
        <a:bodyPr/>
        <a:lstStyle/>
        <a:p>
          <a:r>
            <a:rPr lang="ru-RU" sz="2000" dirty="0" smtClean="0"/>
            <a:t>осуществлять саморазвитие</a:t>
          </a:r>
          <a:endParaRPr lang="ru-RU" sz="2000" dirty="0"/>
        </a:p>
      </dgm:t>
    </dgm:pt>
    <dgm:pt modelId="{CD4DE91E-830F-442F-9811-84EEA542389B}" type="parTrans" cxnId="{B37F6848-096D-4A4C-858B-F6A905472B41}">
      <dgm:prSet/>
      <dgm:spPr/>
      <dgm:t>
        <a:bodyPr/>
        <a:lstStyle/>
        <a:p>
          <a:endParaRPr lang="ru-RU"/>
        </a:p>
      </dgm:t>
    </dgm:pt>
    <dgm:pt modelId="{ABE4A019-8EEB-4C8A-A138-085B786EF798}" type="sibTrans" cxnId="{B37F6848-096D-4A4C-858B-F6A905472B41}">
      <dgm:prSet/>
      <dgm:spPr/>
      <dgm:t>
        <a:bodyPr/>
        <a:lstStyle/>
        <a:p>
          <a:endParaRPr lang="ru-RU"/>
        </a:p>
      </dgm:t>
    </dgm:pt>
    <dgm:pt modelId="{F6D86625-1896-4AD9-84DE-81F6C0430093}" type="pres">
      <dgm:prSet presAssocID="{6A27D1D2-36F4-49A2-8540-A63365F9942F}" presName="CompostProcess" presStyleCnt="0">
        <dgm:presLayoutVars>
          <dgm:dir/>
          <dgm:resizeHandles val="exact"/>
        </dgm:presLayoutVars>
      </dgm:prSet>
      <dgm:spPr/>
    </dgm:pt>
    <dgm:pt modelId="{2CE48164-DBDA-45E9-9DBC-05AEF7EEEED4}" type="pres">
      <dgm:prSet presAssocID="{6A27D1D2-36F4-49A2-8540-A63365F9942F}" presName="arrow" presStyleLbl="bgShp" presStyleIdx="0" presStyleCnt="1" custLinFactNeighborX="-3265" custLinFactNeighborY="-40753"/>
      <dgm:spPr/>
    </dgm:pt>
    <dgm:pt modelId="{87C7AE5B-F6BE-47BF-9CB9-DA3214487681}" type="pres">
      <dgm:prSet presAssocID="{6A27D1D2-36F4-49A2-8540-A63365F9942F}" presName="linearProcess" presStyleCnt="0"/>
      <dgm:spPr/>
    </dgm:pt>
    <dgm:pt modelId="{E7D7B53A-0D3C-428A-935F-DF8870BFB2B3}" type="pres">
      <dgm:prSet presAssocID="{3E9FAA43-FE73-4097-AB29-1EBBD44F6547}" presName="textNode" presStyleLbl="node1" presStyleIdx="0" presStyleCnt="4" custScaleX="111129">
        <dgm:presLayoutVars>
          <dgm:bulletEnabled val="1"/>
        </dgm:presLayoutVars>
      </dgm:prSet>
      <dgm:spPr/>
    </dgm:pt>
    <dgm:pt modelId="{23B1F045-58C0-4990-8BAE-7BE3408DF0D4}" type="pres">
      <dgm:prSet presAssocID="{23070DBC-7AD3-4E39-8F4A-0E71CC46B48F}" presName="sibTrans" presStyleCnt="0"/>
      <dgm:spPr/>
    </dgm:pt>
    <dgm:pt modelId="{B33F281A-D5A2-4445-A3B4-AA85FF2D4B6F}" type="pres">
      <dgm:prSet presAssocID="{C0997DAD-0966-4EE3-8709-3CDB463D82C6}" presName="textNode" presStyleLbl="node1" presStyleIdx="1" presStyleCnt="4" custScaleX="111129">
        <dgm:presLayoutVars>
          <dgm:bulletEnabled val="1"/>
        </dgm:presLayoutVars>
      </dgm:prSet>
      <dgm:spPr/>
    </dgm:pt>
    <dgm:pt modelId="{F38C45FA-CB3D-4A9C-9F3A-83533A8A7ACA}" type="pres">
      <dgm:prSet presAssocID="{149E36D4-B80A-4375-B0AF-CD5A864A14F6}" presName="sibTrans" presStyleCnt="0"/>
      <dgm:spPr/>
    </dgm:pt>
    <dgm:pt modelId="{A3EA78AA-1402-4B2D-8DBC-AAD641740CD4}" type="pres">
      <dgm:prSet presAssocID="{92C066FE-D796-4A8C-85DD-8FE0B3BE8122}" presName="textNode" presStyleLbl="node1" presStyleIdx="2" presStyleCnt="4" custScaleX="111129">
        <dgm:presLayoutVars>
          <dgm:bulletEnabled val="1"/>
        </dgm:presLayoutVars>
      </dgm:prSet>
      <dgm:spPr/>
    </dgm:pt>
    <dgm:pt modelId="{FB64D366-B9C3-4229-8B57-490FBF998A2E}" type="pres">
      <dgm:prSet presAssocID="{D978E349-780C-4947-A6FC-6CD70C788B2C}" presName="sibTrans" presStyleCnt="0"/>
      <dgm:spPr/>
    </dgm:pt>
    <dgm:pt modelId="{C00C5441-CCBB-465A-81C6-7F257E62E013}" type="pres">
      <dgm:prSet presAssocID="{0278E367-D457-4C41-B33B-BA8E1785AE24}" presName="textNode" presStyleLbl="node1" presStyleIdx="3" presStyleCnt="4" custScaleX="125725">
        <dgm:presLayoutVars>
          <dgm:bulletEnabled val="1"/>
        </dgm:presLayoutVars>
      </dgm:prSet>
      <dgm:spPr/>
    </dgm:pt>
  </dgm:ptLst>
  <dgm:cxnLst>
    <dgm:cxn modelId="{7AD02A41-3C85-453D-89B4-D32B992BE536}" srcId="{6A27D1D2-36F4-49A2-8540-A63365F9942F}" destId="{C0997DAD-0966-4EE3-8709-3CDB463D82C6}" srcOrd="1" destOrd="0" parTransId="{86867160-436B-4DF2-A7ED-238B5C8D55D2}" sibTransId="{149E36D4-B80A-4375-B0AF-CD5A864A14F6}"/>
    <dgm:cxn modelId="{B37F6848-096D-4A4C-858B-F6A905472B41}" srcId="{6A27D1D2-36F4-49A2-8540-A63365F9942F}" destId="{0278E367-D457-4C41-B33B-BA8E1785AE24}" srcOrd="3" destOrd="0" parTransId="{CD4DE91E-830F-442F-9811-84EEA542389B}" sibTransId="{ABE4A019-8EEB-4C8A-A138-085B786EF798}"/>
    <dgm:cxn modelId="{5872C58F-9718-4B62-93EF-51E16176B34B}" type="presOf" srcId="{3E9FAA43-FE73-4097-AB29-1EBBD44F6547}" destId="{E7D7B53A-0D3C-428A-935F-DF8870BFB2B3}" srcOrd="0" destOrd="0" presId="urn:microsoft.com/office/officeart/2005/8/layout/hProcess9"/>
    <dgm:cxn modelId="{0026D854-64A9-444A-A454-AB0774239F11}" srcId="{6A27D1D2-36F4-49A2-8540-A63365F9942F}" destId="{92C066FE-D796-4A8C-85DD-8FE0B3BE8122}" srcOrd="2" destOrd="0" parTransId="{B18F906D-32D4-4280-AE6F-FBCE93C2CEA4}" sibTransId="{D978E349-780C-4947-A6FC-6CD70C788B2C}"/>
    <dgm:cxn modelId="{0952304D-E18A-4B70-B470-5A6456AAE96C}" type="presOf" srcId="{C0997DAD-0966-4EE3-8709-3CDB463D82C6}" destId="{B33F281A-D5A2-4445-A3B4-AA85FF2D4B6F}" srcOrd="0" destOrd="0" presId="urn:microsoft.com/office/officeart/2005/8/layout/hProcess9"/>
    <dgm:cxn modelId="{3D246AC3-9736-4338-BF69-C41EE61CA3CB}" type="presOf" srcId="{0278E367-D457-4C41-B33B-BA8E1785AE24}" destId="{C00C5441-CCBB-465A-81C6-7F257E62E013}" srcOrd="0" destOrd="0" presId="urn:microsoft.com/office/officeart/2005/8/layout/hProcess9"/>
    <dgm:cxn modelId="{D500C89A-513F-4FBA-943B-303F408CC399}" type="presOf" srcId="{6A27D1D2-36F4-49A2-8540-A63365F9942F}" destId="{F6D86625-1896-4AD9-84DE-81F6C0430093}" srcOrd="0" destOrd="0" presId="urn:microsoft.com/office/officeart/2005/8/layout/hProcess9"/>
    <dgm:cxn modelId="{746F87EB-F755-448D-A6BF-592B36BB2730}" srcId="{6A27D1D2-36F4-49A2-8540-A63365F9942F}" destId="{3E9FAA43-FE73-4097-AB29-1EBBD44F6547}" srcOrd="0" destOrd="0" parTransId="{497BDFFF-700F-4A78-BAD4-8B746A9AB833}" sibTransId="{23070DBC-7AD3-4E39-8F4A-0E71CC46B48F}"/>
    <dgm:cxn modelId="{AF28ACFA-E16B-450C-90F8-BDB929273DB9}" type="presOf" srcId="{92C066FE-D796-4A8C-85DD-8FE0B3BE8122}" destId="{A3EA78AA-1402-4B2D-8DBC-AAD641740CD4}" srcOrd="0" destOrd="0" presId="urn:microsoft.com/office/officeart/2005/8/layout/hProcess9"/>
    <dgm:cxn modelId="{7045F3BC-AC11-4D7F-A62A-3558F12FD69F}" type="presParOf" srcId="{F6D86625-1896-4AD9-84DE-81F6C0430093}" destId="{2CE48164-DBDA-45E9-9DBC-05AEF7EEEED4}" srcOrd="0" destOrd="0" presId="urn:microsoft.com/office/officeart/2005/8/layout/hProcess9"/>
    <dgm:cxn modelId="{DC8AFF54-71FD-4142-9BE8-B9692300B92B}" type="presParOf" srcId="{F6D86625-1896-4AD9-84DE-81F6C0430093}" destId="{87C7AE5B-F6BE-47BF-9CB9-DA3214487681}" srcOrd="1" destOrd="0" presId="urn:microsoft.com/office/officeart/2005/8/layout/hProcess9"/>
    <dgm:cxn modelId="{979FBD40-6F80-470E-888F-5C90E2566907}" type="presParOf" srcId="{87C7AE5B-F6BE-47BF-9CB9-DA3214487681}" destId="{E7D7B53A-0D3C-428A-935F-DF8870BFB2B3}" srcOrd="0" destOrd="0" presId="urn:microsoft.com/office/officeart/2005/8/layout/hProcess9"/>
    <dgm:cxn modelId="{7A42FDD4-6943-49F2-9F76-EDC238E150FF}" type="presParOf" srcId="{87C7AE5B-F6BE-47BF-9CB9-DA3214487681}" destId="{23B1F045-58C0-4990-8BAE-7BE3408DF0D4}" srcOrd="1" destOrd="0" presId="urn:microsoft.com/office/officeart/2005/8/layout/hProcess9"/>
    <dgm:cxn modelId="{8D148FE2-D20B-487B-A05A-C687CEA4F0F1}" type="presParOf" srcId="{87C7AE5B-F6BE-47BF-9CB9-DA3214487681}" destId="{B33F281A-D5A2-4445-A3B4-AA85FF2D4B6F}" srcOrd="2" destOrd="0" presId="urn:microsoft.com/office/officeart/2005/8/layout/hProcess9"/>
    <dgm:cxn modelId="{1929D1D6-E6C3-45C5-9278-568CA485C033}" type="presParOf" srcId="{87C7AE5B-F6BE-47BF-9CB9-DA3214487681}" destId="{F38C45FA-CB3D-4A9C-9F3A-83533A8A7ACA}" srcOrd="3" destOrd="0" presId="urn:microsoft.com/office/officeart/2005/8/layout/hProcess9"/>
    <dgm:cxn modelId="{3CD86871-530B-4337-AE6A-21C67189D7FF}" type="presParOf" srcId="{87C7AE5B-F6BE-47BF-9CB9-DA3214487681}" destId="{A3EA78AA-1402-4B2D-8DBC-AAD641740CD4}" srcOrd="4" destOrd="0" presId="urn:microsoft.com/office/officeart/2005/8/layout/hProcess9"/>
    <dgm:cxn modelId="{8703F5E6-40B3-48FC-BF91-B0A6AB0B0E69}" type="presParOf" srcId="{87C7AE5B-F6BE-47BF-9CB9-DA3214487681}" destId="{FB64D366-B9C3-4229-8B57-490FBF998A2E}" srcOrd="5" destOrd="0" presId="urn:microsoft.com/office/officeart/2005/8/layout/hProcess9"/>
    <dgm:cxn modelId="{E1489C10-C922-4572-B2CB-E33F5F708D12}" type="presParOf" srcId="{87C7AE5B-F6BE-47BF-9CB9-DA3214487681}" destId="{C00C5441-CCBB-465A-81C6-7F257E62E01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3BFF5-372B-4146-83E3-AB4D80BC4491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4A381-EB8F-4474-8DEC-C434BB542F3B}">
      <dgm:prSet phldrT="[Текст]" custT="1"/>
      <dgm:spPr/>
      <dgm:t>
        <a:bodyPr/>
        <a:lstStyle/>
        <a:p>
          <a:r>
            <a:rPr lang="ru-RU" sz="1800" b="1" dirty="0" smtClean="0"/>
            <a:t>Читательская грамотность</a:t>
          </a:r>
        </a:p>
        <a:p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>▪ способность человека понимать и использовать письменные тексты,</a:t>
          </a:r>
          <a:br>
            <a:rPr lang="ru-RU" sz="1800" dirty="0" smtClean="0"/>
          </a:br>
          <a:r>
            <a:rPr lang="ru-RU" sz="1800" dirty="0" smtClean="0"/>
            <a:t>▪ размышлять о них заниматься чтением для того, чтобы достигать своих целей,</a:t>
          </a:r>
          <a:br>
            <a:rPr lang="ru-RU" sz="1800" dirty="0" smtClean="0"/>
          </a:br>
          <a:r>
            <a:rPr lang="ru-RU" sz="1800" dirty="0" smtClean="0"/>
            <a:t>▪ расширять свои знания и возможности,</a:t>
          </a:r>
          <a:br>
            <a:rPr lang="ru-RU" sz="1800" dirty="0" smtClean="0"/>
          </a:br>
          <a:r>
            <a:rPr lang="ru-RU" sz="1800" dirty="0" smtClean="0"/>
            <a:t>▪ участвовать в социальной жизни</a:t>
          </a:r>
          <a:endParaRPr lang="ru-RU" sz="1800" dirty="0"/>
        </a:p>
      </dgm:t>
    </dgm:pt>
    <dgm:pt modelId="{C249C830-2126-41CA-A413-C0124C09BC7E}" type="parTrans" cxnId="{D32B0231-5278-4061-9EFD-DEA809A9C732}">
      <dgm:prSet/>
      <dgm:spPr/>
      <dgm:t>
        <a:bodyPr/>
        <a:lstStyle/>
        <a:p>
          <a:endParaRPr lang="ru-RU" sz="1800"/>
        </a:p>
      </dgm:t>
    </dgm:pt>
    <dgm:pt modelId="{1857AFD7-62CF-4D93-A3D9-EDCB71AC4D61}" type="sibTrans" cxnId="{D32B0231-5278-4061-9EFD-DEA809A9C732}">
      <dgm:prSet/>
      <dgm:spPr/>
      <dgm:t>
        <a:bodyPr/>
        <a:lstStyle/>
        <a:p>
          <a:endParaRPr lang="ru-RU" sz="1800"/>
        </a:p>
      </dgm:t>
    </dgm:pt>
    <dgm:pt modelId="{C81EB08C-8AF5-4541-91B2-DE2869EFFB05}">
      <dgm:prSet phldrT="[Текст]" custT="1"/>
      <dgm:spPr/>
      <dgm:t>
        <a:bodyPr/>
        <a:lstStyle/>
        <a:p>
          <a:r>
            <a:rPr lang="ru-RU" sz="1800" b="1" smtClean="0"/>
            <a:t>Естественнонаучная </a:t>
          </a:r>
          <a:r>
            <a:rPr lang="ru-RU" sz="1800" b="1" dirty="0" smtClean="0"/>
            <a:t>грамотность</a:t>
          </a:r>
        </a:p>
        <a:p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>- способность человека использовать естественно-научные знания, выявлять проблемы и делать обоснованные выводы, необходимые для понимания окружающего мира и тех изменений,</a:t>
          </a:r>
          <a:br>
            <a:rPr lang="ru-RU" sz="1800" dirty="0" smtClean="0"/>
          </a:br>
          <a:r>
            <a:rPr lang="ru-RU" sz="1800" dirty="0" smtClean="0"/>
            <a:t>которые вносит в него деятельность человека, и для принятия соответствующих решений</a:t>
          </a:r>
          <a:endParaRPr lang="ru-RU" sz="1800" dirty="0"/>
        </a:p>
      </dgm:t>
    </dgm:pt>
    <dgm:pt modelId="{012EE8A7-64C1-4A80-8E2D-A165EA46A6BB}" type="parTrans" cxnId="{29C0B7D6-078F-4D66-95D7-0185CC5508C1}">
      <dgm:prSet/>
      <dgm:spPr/>
      <dgm:t>
        <a:bodyPr/>
        <a:lstStyle/>
        <a:p>
          <a:endParaRPr lang="ru-RU" sz="1800"/>
        </a:p>
      </dgm:t>
    </dgm:pt>
    <dgm:pt modelId="{3DFBA961-7FCF-486A-995E-30F80CE56175}" type="sibTrans" cxnId="{29C0B7D6-078F-4D66-95D7-0185CC5508C1}">
      <dgm:prSet/>
      <dgm:spPr/>
      <dgm:t>
        <a:bodyPr/>
        <a:lstStyle/>
        <a:p>
          <a:endParaRPr lang="ru-RU" sz="1800"/>
        </a:p>
      </dgm:t>
    </dgm:pt>
    <dgm:pt modelId="{2B22E9AE-D069-4BFE-A65D-79C3147CC5F5}">
      <dgm:prSet phldrT="[Текст]" custT="1"/>
      <dgm:spPr/>
      <dgm:t>
        <a:bodyPr/>
        <a:lstStyle/>
        <a:p>
          <a:r>
            <a:rPr lang="ru-RU" sz="1800" b="1" i="0" dirty="0" smtClean="0"/>
            <a:t>Экологическая грамотность</a:t>
          </a:r>
        </a:p>
        <a:p>
          <a:r>
            <a:rPr lang="ru-RU" sz="1800" dirty="0" smtClean="0"/>
            <a:t>- это способность осваивать и использовать естественнонаучные знания и знания закономерностей взаимодействия природы</a:t>
          </a:r>
          <a:endParaRPr lang="ru-RU" sz="1800" dirty="0"/>
        </a:p>
      </dgm:t>
    </dgm:pt>
    <dgm:pt modelId="{773C62C2-1F5D-4483-9EA9-DA7CD2417597}" type="parTrans" cxnId="{A005D50A-20D8-41DF-9FBB-E9004B9C7CE2}">
      <dgm:prSet/>
      <dgm:spPr/>
      <dgm:t>
        <a:bodyPr/>
        <a:lstStyle/>
        <a:p>
          <a:endParaRPr lang="ru-RU" sz="1800"/>
        </a:p>
      </dgm:t>
    </dgm:pt>
    <dgm:pt modelId="{7E207E7D-F57D-4453-9947-231A480E31BD}" type="sibTrans" cxnId="{A005D50A-20D8-41DF-9FBB-E9004B9C7CE2}">
      <dgm:prSet/>
      <dgm:spPr/>
      <dgm:t>
        <a:bodyPr/>
        <a:lstStyle/>
        <a:p>
          <a:endParaRPr lang="ru-RU" sz="1800"/>
        </a:p>
      </dgm:t>
    </dgm:pt>
    <dgm:pt modelId="{4EA70DF1-60A1-45E9-A82F-DFBEB37C5117}" type="pres">
      <dgm:prSet presAssocID="{21E3BFF5-372B-4146-83E3-AB4D80BC44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C0B3FC-912C-44B2-ACE5-10FD61CB9A3F}" type="pres">
      <dgm:prSet presAssocID="{BCC4A381-EB8F-4474-8DEC-C434BB542F3B}" presName="vertOne" presStyleCnt="0"/>
      <dgm:spPr/>
    </dgm:pt>
    <dgm:pt modelId="{EE78AF5E-E318-4F39-ABFE-4F892F2EAA4E}" type="pres">
      <dgm:prSet presAssocID="{BCC4A381-EB8F-4474-8DEC-C434BB542F3B}" presName="txOne" presStyleLbl="node0" presStyleIdx="0" presStyleCnt="3">
        <dgm:presLayoutVars>
          <dgm:chPref val="3"/>
        </dgm:presLayoutVars>
      </dgm:prSet>
      <dgm:spPr/>
    </dgm:pt>
    <dgm:pt modelId="{EAA14B9C-6DB8-4BF6-9713-1D787CDBCA2F}" type="pres">
      <dgm:prSet presAssocID="{BCC4A381-EB8F-4474-8DEC-C434BB542F3B}" presName="horzOne" presStyleCnt="0"/>
      <dgm:spPr/>
    </dgm:pt>
    <dgm:pt modelId="{57CD15B9-9C2C-4C82-B122-0AED9A942CB2}" type="pres">
      <dgm:prSet presAssocID="{1857AFD7-62CF-4D93-A3D9-EDCB71AC4D61}" presName="sibSpaceOne" presStyleCnt="0"/>
      <dgm:spPr/>
    </dgm:pt>
    <dgm:pt modelId="{1A09DE8F-106A-43EA-9AF2-D785B1BD7958}" type="pres">
      <dgm:prSet presAssocID="{C81EB08C-8AF5-4541-91B2-DE2869EFFB05}" presName="vertOne" presStyleCnt="0"/>
      <dgm:spPr/>
    </dgm:pt>
    <dgm:pt modelId="{281ABAB2-4874-4799-9C6E-33B31A1FE347}" type="pres">
      <dgm:prSet presAssocID="{C81EB08C-8AF5-4541-91B2-DE2869EFFB05}" presName="txOne" presStyleLbl="node0" presStyleIdx="1" presStyleCnt="3">
        <dgm:presLayoutVars>
          <dgm:chPref val="3"/>
        </dgm:presLayoutVars>
      </dgm:prSet>
      <dgm:spPr/>
    </dgm:pt>
    <dgm:pt modelId="{A8E8BC24-02DF-40B3-ACD3-AF6BADD952BD}" type="pres">
      <dgm:prSet presAssocID="{C81EB08C-8AF5-4541-91B2-DE2869EFFB05}" presName="horzOne" presStyleCnt="0"/>
      <dgm:spPr/>
    </dgm:pt>
    <dgm:pt modelId="{153F4C51-D11D-4914-ABA3-45E9C368CF14}" type="pres">
      <dgm:prSet presAssocID="{3DFBA961-7FCF-486A-995E-30F80CE56175}" presName="sibSpaceOne" presStyleCnt="0"/>
      <dgm:spPr/>
    </dgm:pt>
    <dgm:pt modelId="{7877050A-E889-41D1-BC16-CE3450948CF0}" type="pres">
      <dgm:prSet presAssocID="{2B22E9AE-D069-4BFE-A65D-79C3147CC5F5}" presName="vertOne" presStyleCnt="0"/>
      <dgm:spPr/>
    </dgm:pt>
    <dgm:pt modelId="{6589CE0C-91AE-4515-89D0-2B0E088327E5}" type="pres">
      <dgm:prSet presAssocID="{2B22E9AE-D069-4BFE-A65D-79C3147CC5F5}" presName="txOne" presStyleLbl="node0" presStyleIdx="2" presStyleCnt="3" custScaleX="109798">
        <dgm:presLayoutVars>
          <dgm:chPref val="3"/>
        </dgm:presLayoutVars>
      </dgm:prSet>
      <dgm:spPr/>
    </dgm:pt>
    <dgm:pt modelId="{318FF4B9-42CB-4F45-BAC5-43070D83EEC0}" type="pres">
      <dgm:prSet presAssocID="{2B22E9AE-D069-4BFE-A65D-79C3147CC5F5}" presName="horzOne" presStyleCnt="0"/>
      <dgm:spPr/>
    </dgm:pt>
  </dgm:ptLst>
  <dgm:cxnLst>
    <dgm:cxn modelId="{A005D50A-20D8-41DF-9FBB-E9004B9C7CE2}" srcId="{21E3BFF5-372B-4146-83E3-AB4D80BC4491}" destId="{2B22E9AE-D069-4BFE-A65D-79C3147CC5F5}" srcOrd="2" destOrd="0" parTransId="{773C62C2-1F5D-4483-9EA9-DA7CD2417597}" sibTransId="{7E207E7D-F57D-4453-9947-231A480E31BD}"/>
    <dgm:cxn modelId="{21CE1B32-565E-4CE2-A530-97376419FBCE}" type="presOf" srcId="{2B22E9AE-D069-4BFE-A65D-79C3147CC5F5}" destId="{6589CE0C-91AE-4515-89D0-2B0E088327E5}" srcOrd="0" destOrd="0" presId="urn:microsoft.com/office/officeart/2005/8/layout/hierarchy4"/>
    <dgm:cxn modelId="{A2D4EAC3-EED9-4D28-88D3-E2813733E599}" type="presOf" srcId="{21E3BFF5-372B-4146-83E3-AB4D80BC4491}" destId="{4EA70DF1-60A1-45E9-A82F-DFBEB37C5117}" srcOrd="0" destOrd="0" presId="urn:microsoft.com/office/officeart/2005/8/layout/hierarchy4"/>
    <dgm:cxn modelId="{A0552D92-AC31-4F07-8E12-8BA4AB9A9090}" type="presOf" srcId="{BCC4A381-EB8F-4474-8DEC-C434BB542F3B}" destId="{EE78AF5E-E318-4F39-ABFE-4F892F2EAA4E}" srcOrd="0" destOrd="0" presId="urn:microsoft.com/office/officeart/2005/8/layout/hierarchy4"/>
    <dgm:cxn modelId="{7095041A-16E1-4530-8D4C-EBF2EE8B7813}" type="presOf" srcId="{C81EB08C-8AF5-4541-91B2-DE2869EFFB05}" destId="{281ABAB2-4874-4799-9C6E-33B31A1FE347}" srcOrd="0" destOrd="0" presId="urn:microsoft.com/office/officeart/2005/8/layout/hierarchy4"/>
    <dgm:cxn modelId="{29C0B7D6-078F-4D66-95D7-0185CC5508C1}" srcId="{21E3BFF5-372B-4146-83E3-AB4D80BC4491}" destId="{C81EB08C-8AF5-4541-91B2-DE2869EFFB05}" srcOrd="1" destOrd="0" parTransId="{012EE8A7-64C1-4A80-8E2D-A165EA46A6BB}" sibTransId="{3DFBA961-7FCF-486A-995E-30F80CE56175}"/>
    <dgm:cxn modelId="{D32B0231-5278-4061-9EFD-DEA809A9C732}" srcId="{21E3BFF5-372B-4146-83E3-AB4D80BC4491}" destId="{BCC4A381-EB8F-4474-8DEC-C434BB542F3B}" srcOrd="0" destOrd="0" parTransId="{C249C830-2126-41CA-A413-C0124C09BC7E}" sibTransId="{1857AFD7-62CF-4D93-A3D9-EDCB71AC4D61}"/>
    <dgm:cxn modelId="{0E19939B-0EA5-40F4-940C-9E81AAA8D162}" type="presParOf" srcId="{4EA70DF1-60A1-45E9-A82F-DFBEB37C5117}" destId="{71C0B3FC-912C-44B2-ACE5-10FD61CB9A3F}" srcOrd="0" destOrd="0" presId="urn:microsoft.com/office/officeart/2005/8/layout/hierarchy4"/>
    <dgm:cxn modelId="{99E4289E-32B0-442D-BE6A-D0E5B8A41191}" type="presParOf" srcId="{71C0B3FC-912C-44B2-ACE5-10FD61CB9A3F}" destId="{EE78AF5E-E318-4F39-ABFE-4F892F2EAA4E}" srcOrd="0" destOrd="0" presId="urn:microsoft.com/office/officeart/2005/8/layout/hierarchy4"/>
    <dgm:cxn modelId="{255F9B6D-5F45-40D9-8FFE-5EF5E7157E18}" type="presParOf" srcId="{71C0B3FC-912C-44B2-ACE5-10FD61CB9A3F}" destId="{EAA14B9C-6DB8-4BF6-9713-1D787CDBCA2F}" srcOrd="1" destOrd="0" presId="urn:microsoft.com/office/officeart/2005/8/layout/hierarchy4"/>
    <dgm:cxn modelId="{559908A1-7594-42A9-BFCA-875136814149}" type="presParOf" srcId="{4EA70DF1-60A1-45E9-A82F-DFBEB37C5117}" destId="{57CD15B9-9C2C-4C82-B122-0AED9A942CB2}" srcOrd="1" destOrd="0" presId="urn:microsoft.com/office/officeart/2005/8/layout/hierarchy4"/>
    <dgm:cxn modelId="{35FEBB62-E39F-49B2-993E-141C146EDE11}" type="presParOf" srcId="{4EA70DF1-60A1-45E9-A82F-DFBEB37C5117}" destId="{1A09DE8F-106A-43EA-9AF2-D785B1BD7958}" srcOrd="2" destOrd="0" presId="urn:microsoft.com/office/officeart/2005/8/layout/hierarchy4"/>
    <dgm:cxn modelId="{5FFB34F7-F97F-4419-9EFF-0EF7FBD6EC35}" type="presParOf" srcId="{1A09DE8F-106A-43EA-9AF2-D785B1BD7958}" destId="{281ABAB2-4874-4799-9C6E-33B31A1FE347}" srcOrd="0" destOrd="0" presId="urn:microsoft.com/office/officeart/2005/8/layout/hierarchy4"/>
    <dgm:cxn modelId="{770B603F-D184-4CD5-9A97-C6C886B32933}" type="presParOf" srcId="{1A09DE8F-106A-43EA-9AF2-D785B1BD7958}" destId="{A8E8BC24-02DF-40B3-ACD3-AF6BADD952BD}" srcOrd="1" destOrd="0" presId="urn:microsoft.com/office/officeart/2005/8/layout/hierarchy4"/>
    <dgm:cxn modelId="{FC268F9F-B49C-4B8B-9A50-B5A810111C53}" type="presParOf" srcId="{4EA70DF1-60A1-45E9-A82F-DFBEB37C5117}" destId="{153F4C51-D11D-4914-ABA3-45E9C368CF14}" srcOrd="3" destOrd="0" presId="urn:microsoft.com/office/officeart/2005/8/layout/hierarchy4"/>
    <dgm:cxn modelId="{E8CF5592-0965-40C2-9E09-FE1330B7A40A}" type="presParOf" srcId="{4EA70DF1-60A1-45E9-A82F-DFBEB37C5117}" destId="{7877050A-E889-41D1-BC16-CE3450948CF0}" srcOrd="4" destOrd="0" presId="urn:microsoft.com/office/officeart/2005/8/layout/hierarchy4"/>
    <dgm:cxn modelId="{A37C3666-9DAE-4DB9-B07A-9D9A86F328AE}" type="presParOf" srcId="{7877050A-E889-41D1-BC16-CE3450948CF0}" destId="{6589CE0C-91AE-4515-89D0-2B0E088327E5}" srcOrd="0" destOrd="0" presId="urn:microsoft.com/office/officeart/2005/8/layout/hierarchy4"/>
    <dgm:cxn modelId="{575CAD4F-5634-4629-AFDD-FD7C57A2F4ED}" type="presParOf" srcId="{7877050A-E889-41D1-BC16-CE3450948CF0}" destId="{318FF4B9-42CB-4F45-BAC5-43070D83EE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3BFF5-372B-4146-83E3-AB4D80BC4491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B6F04-280D-40E4-810A-EBD7B7B56385}">
      <dgm:prSet phldrT="[Текст]" custT="1"/>
      <dgm:spPr/>
      <dgm:t>
        <a:bodyPr/>
        <a:lstStyle/>
        <a:p>
          <a:r>
            <a:rPr lang="ru-RU" sz="2000" b="1" i="0" dirty="0" smtClean="0"/>
            <a:t>Математическая грамотность –</a:t>
          </a:r>
        </a:p>
        <a:p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способность человека определять и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понимать роль математики в мире, в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котором он живет, высказывать хорошо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обоснованные математические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суждения и использовать математику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так, чтобы удовлетворять в настоящем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и будущем потребности, присущие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созидательному, заинтересованному и</a:t>
          </a:r>
          <a:r>
            <a:rPr lang="ru-RU" sz="2000" dirty="0" smtClean="0"/>
            <a:t/>
          </a:r>
          <a:br>
            <a:rPr lang="ru-RU" sz="2000" dirty="0" smtClean="0"/>
          </a:br>
          <a:r>
            <a:rPr lang="ru-RU" sz="2000" b="0" i="0" dirty="0" smtClean="0"/>
            <a:t>мыслящему гражданину</a:t>
          </a:r>
          <a:endParaRPr lang="ru-RU" sz="2000" dirty="0"/>
        </a:p>
      </dgm:t>
    </dgm:pt>
    <dgm:pt modelId="{3A8B08DB-8A76-4909-9291-55F2C2A0760D}" type="parTrans" cxnId="{1DE9E43B-C98C-48ED-8A94-5728F361368F}">
      <dgm:prSet/>
      <dgm:spPr/>
      <dgm:t>
        <a:bodyPr/>
        <a:lstStyle/>
        <a:p>
          <a:endParaRPr lang="ru-RU" sz="2000"/>
        </a:p>
      </dgm:t>
    </dgm:pt>
    <dgm:pt modelId="{3ABC6674-12DF-474F-BBBD-3B4E0F96E5DD}" type="sibTrans" cxnId="{1DE9E43B-C98C-48ED-8A94-5728F361368F}">
      <dgm:prSet/>
      <dgm:spPr/>
      <dgm:t>
        <a:bodyPr/>
        <a:lstStyle/>
        <a:p>
          <a:endParaRPr lang="ru-RU" sz="2000"/>
        </a:p>
      </dgm:t>
    </dgm:pt>
    <dgm:pt modelId="{C999BBBE-9105-4E83-A424-C80793DC7CCD}">
      <dgm:prSet phldrT="[Текст]" custT="1"/>
      <dgm:spPr/>
      <dgm:t>
        <a:bodyPr/>
        <a:lstStyle/>
        <a:p>
          <a:r>
            <a:rPr lang="ru-RU" sz="2000" b="1" i="0" dirty="0" smtClean="0"/>
            <a:t>Финансовая грамотность</a:t>
          </a:r>
          <a:r>
            <a:rPr lang="ru-RU" sz="2000" b="0" i="0" dirty="0" smtClean="0"/>
            <a:t> </a:t>
          </a:r>
        </a:p>
        <a:p>
          <a:r>
            <a:rPr lang="ru-RU" sz="2000" b="0" i="0" dirty="0" smtClean="0"/>
            <a:t> – это финансово-экономическое образование детей, направленное на заложение нравственных основ финансовой культуры и развитие нестандартного мышления в области финансов (включая творчество и воображение).</a:t>
          </a:r>
          <a:endParaRPr lang="ru-RU" sz="2000" b="0" dirty="0"/>
        </a:p>
      </dgm:t>
    </dgm:pt>
    <dgm:pt modelId="{55447583-75BF-4A2C-B583-D1B058A98B15}" type="parTrans" cxnId="{26D34A7D-B011-4DDF-9E47-581467F7FAEB}">
      <dgm:prSet/>
      <dgm:spPr/>
      <dgm:t>
        <a:bodyPr/>
        <a:lstStyle/>
        <a:p>
          <a:endParaRPr lang="ru-RU" sz="2000"/>
        </a:p>
      </dgm:t>
    </dgm:pt>
    <dgm:pt modelId="{3A4C308E-0416-4248-95AE-997C060249C7}" type="sibTrans" cxnId="{26D34A7D-B011-4DDF-9E47-581467F7FAEB}">
      <dgm:prSet/>
      <dgm:spPr/>
      <dgm:t>
        <a:bodyPr/>
        <a:lstStyle/>
        <a:p>
          <a:endParaRPr lang="ru-RU" sz="2000"/>
        </a:p>
      </dgm:t>
    </dgm:pt>
    <dgm:pt modelId="{4EA70DF1-60A1-45E9-A82F-DFBEB37C5117}" type="pres">
      <dgm:prSet presAssocID="{21E3BFF5-372B-4146-83E3-AB4D80BC449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D0A562-55D5-4E98-9481-FB5B9219314A}" type="pres">
      <dgm:prSet presAssocID="{825B6F04-280D-40E4-810A-EBD7B7B56385}" presName="vertOne" presStyleCnt="0"/>
      <dgm:spPr/>
    </dgm:pt>
    <dgm:pt modelId="{1B8408A7-CC4F-4567-AAF6-330933CBD287}" type="pres">
      <dgm:prSet presAssocID="{825B6F04-280D-40E4-810A-EBD7B7B56385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41CC4-D999-43CB-A49F-D8436C53C2C2}" type="pres">
      <dgm:prSet presAssocID="{825B6F04-280D-40E4-810A-EBD7B7B56385}" presName="horzOne" presStyleCnt="0"/>
      <dgm:spPr/>
    </dgm:pt>
    <dgm:pt modelId="{CC00E37B-43D3-469E-8BD8-DED1C69D41F2}" type="pres">
      <dgm:prSet presAssocID="{3ABC6674-12DF-474F-BBBD-3B4E0F96E5DD}" presName="sibSpaceOne" presStyleCnt="0"/>
      <dgm:spPr/>
    </dgm:pt>
    <dgm:pt modelId="{ADC5371B-4FEE-4B0F-A9A5-42994C487F0C}" type="pres">
      <dgm:prSet presAssocID="{C999BBBE-9105-4E83-A424-C80793DC7CCD}" presName="vertOne" presStyleCnt="0"/>
      <dgm:spPr/>
    </dgm:pt>
    <dgm:pt modelId="{20D0ADD5-198B-4D0C-A5BB-F1333860262F}" type="pres">
      <dgm:prSet presAssocID="{C999BBBE-9105-4E83-A424-C80793DC7CCD}" presName="txOne" presStyleLbl="node0" presStyleIdx="1" presStyleCnt="2">
        <dgm:presLayoutVars>
          <dgm:chPref val="3"/>
        </dgm:presLayoutVars>
      </dgm:prSet>
      <dgm:spPr/>
    </dgm:pt>
    <dgm:pt modelId="{0163A40C-F14E-46AE-9F44-B1892EABDDED}" type="pres">
      <dgm:prSet presAssocID="{C999BBBE-9105-4E83-A424-C80793DC7CCD}" presName="horzOne" presStyleCnt="0"/>
      <dgm:spPr/>
    </dgm:pt>
  </dgm:ptLst>
  <dgm:cxnLst>
    <dgm:cxn modelId="{498B1DA4-7C89-456E-938C-DB800C8DA633}" type="presOf" srcId="{21E3BFF5-372B-4146-83E3-AB4D80BC4491}" destId="{4EA70DF1-60A1-45E9-A82F-DFBEB37C5117}" srcOrd="0" destOrd="0" presId="urn:microsoft.com/office/officeart/2005/8/layout/hierarchy4"/>
    <dgm:cxn modelId="{26D34A7D-B011-4DDF-9E47-581467F7FAEB}" srcId="{21E3BFF5-372B-4146-83E3-AB4D80BC4491}" destId="{C999BBBE-9105-4E83-A424-C80793DC7CCD}" srcOrd="1" destOrd="0" parTransId="{55447583-75BF-4A2C-B583-D1B058A98B15}" sibTransId="{3A4C308E-0416-4248-95AE-997C060249C7}"/>
    <dgm:cxn modelId="{1DE9E43B-C98C-48ED-8A94-5728F361368F}" srcId="{21E3BFF5-372B-4146-83E3-AB4D80BC4491}" destId="{825B6F04-280D-40E4-810A-EBD7B7B56385}" srcOrd="0" destOrd="0" parTransId="{3A8B08DB-8A76-4909-9291-55F2C2A0760D}" sibTransId="{3ABC6674-12DF-474F-BBBD-3B4E0F96E5DD}"/>
    <dgm:cxn modelId="{04EE4F51-16C2-4E6C-9C8E-578125F752B9}" type="presOf" srcId="{C999BBBE-9105-4E83-A424-C80793DC7CCD}" destId="{20D0ADD5-198B-4D0C-A5BB-F1333860262F}" srcOrd="0" destOrd="0" presId="urn:microsoft.com/office/officeart/2005/8/layout/hierarchy4"/>
    <dgm:cxn modelId="{AD04BC83-847B-423C-99A8-7B530AA97298}" type="presOf" srcId="{825B6F04-280D-40E4-810A-EBD7B7B56385}" destId="{1B8408A7-CC4F-4567-AAF6-330933CBD287}" srcOrd="0" destOrd="0" presId="urn:microsoft.com/office/officeart/2005/8/layout/hierarchy4"/>
    <dgm:cxn modelId="{F98102F8-5C02-41F9-9BB7-1D34073E6707}" type="presParOf" srcId="{4EA70DF1-60A1-45E9-A82F-DFBEB37C5117}" destId="{3CD0A562-55D5-4E98-9481-FB5B9219314A}" srcOrd="0" destOrd="0" presId="urn:microsoft.com/office/officeart/2005/8/layout/hierarchy4"/>
    <dgm:cxn modelId="{93E1E2A9-DCD4-47A6-973B-4CB09CF0ECC5}" type="presParOf" srcId="{3CD0A562-55D5-4E98-9481-FB5B9219314A}" destId="{1B8408A7-CC4F-4567-AAF6-330933CBD287}" srcOrd="0" destOrd="0" presId="urn:microsoft.com/office/officeart/2005/8/layout/hierarchy4"/>
    <dgm:cxn modelId="{05509C50-15F9-4CC8-89F1-3708A2D62FD1}" type="presParOf" srcId="{3CD0A562-55D5-4E98-9481-FB5B9219314A}" destId="{32941CC4-D999-43CB-A49F-D8436C53C2C2}" srcOrd="1" destOrd="0" presId="urn:microsoft.com/office/officeart/2005/8/layout/hierarchy4"/>
    <dgm:cxn modelId="{EB2794C2-78E0-450C-B975-D85F2E689368}" type="presParOf" srcId="{4EA70DF1-60A1-45E9-A82F-DFBEB37C5117}" destId="{CC00E37B-43D3-469E-8BD8-DED1C69D41F2}" srcOrd="1" destOrd="0" presId="urn:microsoft.com/office/officeart/2005/8/layout/hierarchy4"/>
    <dgm:cxn modelId="{F2585FDF-2B6A-4930-B033-5F1E41CB5C88}" type="presParOf" srcId="{4EA70DF1-60A1-45E9-A82F-DFBEB37C5117}" destId="{ADC5371B-4FEE-4B0F-A9A5-42994C487F0C}" srcOrd="2" destOrd="0" presId="urn:microsoft.com/office/officeart/2005/8/layout/hierarchy4"/>
    <dgm:cxn modelId="{037CBAC1-73A7-4AFA-85AF-FB936AA6F866}" type="presParOf" srcId="{ADC5371B-4FEE-4B0F-A9A5-42994C487F0C}" destId="{20D0ADD5-198B-4D0C-A5BB-F1333860262F}" srcOrd="0" destOrd="0" presId="urn:microsoft.com/office/officeart/2005/8/layout/hierarchy4"/>
    <dgm:cxn modelId="{E216EDEA-A164-4C00-82D9-529708B1674A}" type="presParOf" srcId="{ADC5371B-4FEE-4B0F-A9A5-42994C487F0C}" destId="{0163A40C-F14E-46AE-9F44-B1892EABDD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48164-DBDA-45E9-9DBC-05AEF7EEEED4}">
      <dsp:nvSpPr>
        <dsp:cNvPr id="0" name=""/>
        <dsp:cNvSpPr/>
      </dsp:nvSpPr>
      <dsp:spPr>
        <a:xfrm>
          <a:off x="413476" y="0"/>
          <a:ext cx="7438586" cy="52881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7B53A-0D3C-428A-935F-DF8870BFB2B3}">
      <dsp:nvSpPr>
        <dsp:cNvPr id="0" name=""/>
        <dsp:cNvSpPr/>
      </dsp:nvSpPr>
      <dsp:spPr>
        <a:xfrm>
          <a:off x="2926" y="1586440"/>
          <a:ext cx="1908951" cy="211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добывать знания</a:t>
          </a:r>
          <a:endParaRPr lang="ru-RU" sz="2000" kern="1200" dirty="0"/>
        </a:p>
      </dsp:txBody>
      <dsp:txXfrm>
        <a:off x="96113" y="1679627"/>
        <a:ext cx="1722577" cy="1928880"/>
      </dsp:txXfrm>
    </dsp:sp>
    <dsp:sp modelId="{B33F281A-D5A2-4445-A3B4-AA85FF2D4B6F}">
      <dsp:nvSpPr>
        <dsp:cNvPr id="0" name=""/>
        <dsp:cNvSpPr/>
      </dsp:nvSpPr>
      <dsp:spPr>
        <a:xfrm>
          <a:off x="2198175" y="1586440"/>
          <a:ext cx="1908951" cy="211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применять знания и умения</a:t>
          </a:r>
          <a:endParaRPr lang="ru-RU" sz="2000" kern="1200" dirty="0"/>
        </a:p>
      </dsp:txBody>
      <dsp:txXfrm>
        <a:off x="2291362" y="1679627"/>
        <a:ext cx="1722577" cy="1928880"/>
      </dsp:txXfrm>
    </dsp:sp>
    <dsp:sp modelId="{A3EA78AA-1402-4B2D-8DBC-AAD641740CD4}">
      <dsp:nvSpPr>
        <dsp:cNvPr id="0" name=""/>
        <dsp:cNvSpPr/>
      </dsp:nvSpPr>
      <dsp:spPr>
        <a:xfrm>
          <a:off x="4393423" y="1586440"/>
          <a:ext cx="1908951" cy="211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оценивать знания и умения</a:t>
          </a:r>
          <a:endParaRPr lang="ru-RU" sz="2000" kern="1200" dirty="0"/>
        </a:p>
      </dsp:txBody>
      <dsp:txXfrm>
        <a:off x="4486610" y="1679627"/>
        <a:ext cx="1722577" cy="1928880"/>
      </dsp:txXfrm>
    </dsp:sp>
    <dsp:sp modelId="{C00C5441-CCBB-465A-81C6-7F257E62E013}">
      <dsp:nvSpPr>
        <dsp:cNvPr id="0" name=""/>
        <dsp:cNvSpPr/>
      </dsp:nvSpPr>
      <dsp:spPr>
        <a:xfrm>
          <a:off x="6588672" y="1586440"/>
          <a:ext cx="2159679" cy="211525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осуществлять саморазвитие</a:t>
          </a:r>
          <a:endParaRPr lang="ru-RU" sz="2000" kern="1200" dirty="0"/>
        </a:p>
      </dsp:txBody>
      <dsp:txXfrm>
        <a:off x="6691930" y="1689698"/>
        <a:ext cx="1953163" cy="1908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8AF5E-E318-4F39-ABFE-4F892F2EAA4E}">
      <dsp:nvSpPr>
        <dsp:cNvPr id="0" name=""/>
        <dsp:cNvSpPr/>
      </dsp:nvSpPr>
      <dsp:spPr>
        <a:xfrm>
          <a:off x="2819" y="0"/>
          <a:ext cx="2493698" cy="6264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Читательская грамотность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>▪ способность человека понимать и использовать письменные тексты,</a:t>
          </a:r>
          <a:br>
            <a:rPr lang="ru-RU" sz="1800" kern="1200" dirty="0" smtClean="0"/>
          </a:br>
          <a:r>
            <a:rPr lang="ru-RU" sz="1800" kern="1200" dirty="0" smtClean="0"/>
            <a:t>▪ размышлять о них заниматься чтением для того, чтобы достигать своих целей,</a:t>
          </a:r>
          <a:br>
            <a:rPr lang="ru-RU" sz="1800" kern="1200" dirty="0" smtClean="0"/>
          </a:br>
          <a:r>
            <a:rPr lang="ru-RU" sz="1800" kern="1200" dirty="0" smtClean="0"/>
            <a:t>▪ расширять свои знания и возможности,</a:t>
          </a:r>
          <a:br>
            <a:rPr lang="ru-RU" sz="1800" kern="1200" dirty="0" smtClean="0"/>
          </a:br>
          <a:r>
            <a:rPr lang="ru-RU" sz="1800" kern="1200" dirty="0" smtClean="0"/>
            <a:t>▪ участвовать в социальной жизни</a:t>
          </a:r>
          <a:endParaRPr lang="ru-RU" sz="1800" kern="1200" dirty="0"/>
        </a:p>
      </dsp:txBody>
      <dsp:txXfrm>
        <a:off x="75857" y="73038"/>
        <a:ext cx="2347622" cy="6118619"/>
      </dsp:txXfrm>
    </dsp:sp>
    <dsp:sp modelId="{281ABAB2-4874-4799-9C6E-33B31A1FE347}">
      <dsp:nvSpPr>
        <dsp:cNvPr id="0" name=""/>
        <dsp:cNvSpPr/>
      </dsp:nvSpPr>
      <dsp:spPr>
        <a:xfrm>
          <a:off x="2915460" y="0"/>
          <a:ext cx="2493698" cy="6264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Естественнонаучная </a:t>
          </a:r>
          <a:r>
            <a:rPr lang="ru-RU" sz="1800" b="1" kern="1200" dirty="0" smtClean="0"/>
            <a:t>грамотность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>- способность человека использовать естественно-научные знания, выявлять проблемы и делать обоснованные выводы, необходимые для понимания окружающего мира и тех изменений,</a:t>
          </a:r>
          <a:br>
            <a:rPr lang="ru-RU" sz="1800" kern="1200" dirty="0" smtClean="0"/>
          </a:br>
          <a:r>
            <a:rPr lang="ru-RU" sz="1800" kern="1200" dirty="0" smtClean="0"/>
            <a:t>которые вносит в него деятельность человека, и для принятия соответствующих решений</a:t>
          </a:r>
          <a:endParaRPr lang="ru-RU" sz="1800" kern="1200" dirty="0"/>
        </a:p>
      </dsp:txBody>
      <dsp:txXfrm>
        <a:off x="2988498" y="73038"/>
        <a:ext cx="2347622" cy="6118619"/>
      </dsp:txXfrm>
    </dsp:sp>
    <dsp:sp modelId="{6589CE0C-91AE-4515-89D0-2B0E088327E5}">
      <dsp:nvSpPr>
        <dsp:cNvPr id="0" name=""/>
        <dsp:cNvSpPr/>
      </dsp:nvSpPr>
      <dsp:spPr>
        <a:xfrm>
          <a:off x="5828100" y="0"/>
          <a:ext cx="2738031" cy="6264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Экологическая грамотность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это способность осваивать и использовать естественнонаучные знания и знания закономерностей взаимодействия природы</a:t>
          </a:r>
          <a:endParaRPr lang="ru-RU" sz="1800" kern="1200" dirty="0"/>
        </a:p>
      </dsp:txBody>
      <dsp:txXfrm>
        <a:off x="5908294" y="80194"/>
        <a:ext cx="2577643" cy="6104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08A7-CC4F-4567-AAF6-330933CBD287}">
      <dsp:nvSpPr>
        <dsp:cNvPr id="0" name=""/>
        <dsp:cNvSpPr/>
      </dsp:nvSpPr>
      <dsp:spPr>
        <a:xfrm>
          <a:off x="2673" y="0"/>
          <a:ext cx="3584648" cy="5976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Математическая грамотность –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способность человека определять и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понимать роль математики в мире, в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котором он живет, высказывать хорошо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обоснованные математические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суждения и использовать математику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так, чтобы удовлетворять в настоящем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и будущем потребности, присущие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созидательному, заинтересованному и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r>
            <a:rPr lang="ru-RU" sz="2000" b="0" i="0" kern="1200" dirty="0" smtClean="0"/>
            <a:t>мыслящему гражданину</a:t>
          </a:r>
          <a:endParaRPr lang="ru-RU" sz="2000" kern="1200" dirty="0"/>
        </a:p>
      </dsp:txBody>
      <dsp:txXfrm>
        <a:off x="107664" y="104991"/>
        <a:ext cx="3374666" cy="5766682"/>
      </dsp:txXfrm>
    </dsp:sp>
    <dsp:sp modelId="{20D0ADD5-198B-4D0C-A5BB-F1333860262F}">
      <dsp:nvSpPr>
        <dsp:cNvPr id="0" name=""/>
        <dsp:cNvSpPr/>
      </dsp:nvSpPr>
      <dsp:spPr>
        <a:xfrm>
          <a:off x="4189542" y="0"/>
          <a:ext cx="3584648" cy="5976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Финансовая грамотность</a:t>
          </a:r>
          <a:r>
            <a:rPr lang="ru-RU" sz="2000" b="0" i="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 – это финансово-экономическое образование детей, направленное на заложение нравственных основ финансовой культуры и развитие нестандартного мышления в области финансов (включая творчество и воображение).</a:t>
          </a:r>
          <a:endParaRPr lang="ru-RU" sz="2000" b="0" kern="1200" dirty="0"/>
        </a:p>
      </dsp:txBody>
      <dsp:txXfrm>
        <a:off x="4294533" y="104991"/>
        <a:ext cx="3374666" cy="5766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andex.ru/video/preview/9514996941250249662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476672"/>
            <a:ext cx="8568951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«Современные подходы к формированию предпосылок функциональной грамотности детей 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дошкольного возраста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36029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основы финансовой и математической </a:t>
            </a:r>
            <a:r>
              <a:rPr lang="ru-RU" sz="2400" b="1" dirty="0" smtClean="0"/>
              <a:t>грамотности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основы естественнонаучных </a:t>
            </a:r>
            <a:r>
              <a:rPr lang="ru-RU" sz="2400" b="1" dirty="0"/>
              <a:t>представлений </a:t>
            </a:r>
            <a:endParaRPr lang="ru-RU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основы </a:t>
            </a:r>
            <a:r>
              <a:rPr lang="ru-RU" sz="2400" b="1" dirty="0"/>
              <a:t>экологической грамотности у дошкольников</a:t>
            </a:r>
            <a:endParaRPr lang="ru-RU" sz="2400" dirty="0"/>
          </a:p>
        </p:txBody>
      </p:sp>
      <p:pic>
        <p:nvPicPr>
          <p:cNvPr id="1028" name="Picture 4" descr="http://cpk.edu35.ru/images/fun_gra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4809"/>
          <a:stretch/>
        </p:blipFill>
        <p:spPr bwMode="auto">
          <a:xfrm>
            <a:off x="4130622" y="3284984"/>
            <a:ext cx="4851076" cy="30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2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771"/>
            <a:ext cx="7344815" cy="21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967335"/>
            <a:ext cx="85689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Цель метода: совместными усилиями группы  проанализировать ситуацию (кейс) и выработать практическое решение.</a:t>
            </a:r>
          </a:p>
          <a:p>
            <a:pPr algn="ctr"/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Окончание  - оценка предложенных вариантов решений и выбор лучшего/лучших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13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409700"/>
            <a:ext cx="8505825" cy="48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33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естественнонаучной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363" y="2132856"/>
            <a:ext cx="3744416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Ситуация: </a:t>
            </a:r>
            <a:r>
              <a:rPr lang="ru-RU" sz="2800" b="1" dirty="0"/>
              <a:t>Сказка «Три поросенка» </a:t>
            </a:r>
            <a:endParaRPr lang="ru-RU" sz="2800" b="1" dirty="0" smtClean="0"/>
          </a:p>
          <a:p>
            <a:endParaRPr lang="ru-RU" sz="2800" dirty="0"/>
          </a:p>
          <a:p>
            <a:pPr algn="ctr"/>
            <a:r>
              <a:rPr lang="ru-RU" sz="2800" dirty="0" smtClean="0"/>
              <a:t>Давайте </a:t>
            </a:r>
            <a:r>
              <a:rPr lang="ru-RU" sz="2800" dirty="0"/>
              <a:t>вспомним сказку о трех поросятах. Жили они и не тужили, пока не стало холодать. Наступила осень, пора делать </a:t>
            </a:r>
            <a:r>
              <a:rPr lang="ru-RU" sz="2800" dirty="0" smtClean="0"/>
              <a:t>домики…</a:t>
            </a:r>
            <a:endParaRPr lang="ru-RU" sz="2800" dirty="0"/>
          </a:p>
        </p:txBody>
      </p:sp>
      <p:pic>
        <p:nvPicPr>
          <p:cNvPr id="8194" name="Picture 2" descr="https://kartinkin.net/pics/uploads/posts/2022-08/1660700166_7-kartinkin-net-p-fon-dlya-skazki-tri-porosenka-krasivo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605740" cy="32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9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Примерное решение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сказке было три домика: из соломы, из веток, из кирпича (</a:t>
            </a:r>
            <a:r>
              <a:rPr lang="ru-RU" sz="2400" dirty="0" smtClean="0"/>
              <a:t>камней).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Быстрее </a:t>
            </a:r>
            <a:r>
              <a:rPr lang="ru-RU" sz="2400" dirty="0"/>
              <a:t>остальных построен дом из соломы. 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Самый </a:t>
            </a:r>
            <a:r>
              <a:rPr lang="ru-RU" sz="2400" dirty="0"/>
              <a:t>прочный дом из камня и (или) кирпича. Эти материалы надежные, крепкие, прочные.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Можно </a:t>
            </a:r>
            <a:r>
              <a:rPr lang="ru-RU" sz="2400" dirty="0"/>
              <a:t>было построить один большой надежный дом, затратив меньше времени и сил.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Строят </a:t>
            </a:r>
            <a:r>
              <a:rPr lang="ru-RU" sz="2400" dirty="0"/>
              <a:t>дома из: кирпича, камня, </a:t>
            </a:r>
            <a:r>
              <a:rPr lang="ru-RU" sz="2400" dirty="0" err="1"/>
              <a:t>гипсокартона</a:t>
            </a:r>
            <a:r>
              <a:rPr lang="ru-RU" sz="2400" dirty="0"/>
              <a:t>, глины, бетона, дерева, стекла, картона, изо льда, пластмассы, из панели и </a:t>
            </a:r>
            <a:r>
              <a:rPr lang="ru-RU" sz="2400" dirty="0" smtClean="0"/>
              <a:t>т.д.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592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естественнонаучной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534" y="1484784"/>
            <a:ext cx="411345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Ситуация: Сказка «Репка» </a:t>
            </a:r>
            <a:endParaRPr lang="ru-RU" sz="2800" b="1" dirty="0" smtClean="0"/>
          </a:p>
          <a:p>
            <a:pPr algn="ctr"/>
            <a:r>
              <a:rPr lang="ru-RU" sz="2800" dirty="0" smtClean="0"/>
              <a:t>Посадил </a:t>
            </a:r>
            <a:r>
              <a:rPr lang="ru-RU" sz="2800" dirty="0"/>
              <a:t>дед репку. Выросла репка большая-пребольшая. Стал дед репку тянуть, не смог. Позвал бабку, бабка позвала внучку, внучка-Жучку, </a:t>
            </a:r>
            <a:r>
              <a:rPr lang="ru-RU" sz="2800" dirty="0" smtClean="0"/>
              <a:t>Жучка- кошку</a:t>
            </a:r>
            <a:r>
              <a:rPr lang="ru-RU" sz="2800" dirty="0"/>
              <a:t>, кошка-мышку. Вытянули репку</a:t>
            </a:r>
          </a:p>
        </p:txBody>
      </p:sp>
      <p:pic>
        <p:nvPicPr>
          <p:cNvPr id="9218" name="Picture 2" descr="https://nukadeti.ru/content/images/essence/tale/251/3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88" y="2276872"/>
            <a:ext cx="43608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1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Примерное решение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Репка </a:t>
            </a:r>
            <a:r>
              <a:rPr lang="ru-RU" sz="2400" dirty="0"/>
              <a:t>была очень большая, одному не справиться, понадобилась помощь.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Вытянуть </a:t>
            </a:r>
            <a:r>
              <a:rPr lang="ru-RU" sz="2400" dirty="0"/>
              <a:t>с помощью транспорта, лошади, лопаты.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Семена </a:t>
            </a:r>
            <a:r>
              <a:rPr lang="ru-RU" sz="2400" dirty="0"/>
              <a:t>были хорошие. Благоприятные погодные условия. Полив с удобрениями.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- Репку можно продать, угостить соседей, родственников. Сварить варенье, кашу. Сделать поделку. Принести на выставку.</a:t>
            </a:r>
          </a:p>
        </p:txBody>
      </p:sp>
    </p:spTree>
    <p:extLst>
      <p:ext uri="{BB962C8B-B14F-4D97-AF65-F5344CB8AC3E}">
        <p14:creationId xmlns:p14="http://schemas.microsoft.com/office/powerpoint/2010/main" val="405579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экологической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534" y="1484784"/>
            <a:ext cx="411345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Ситуация: </a:t>
            </a:r>
            <a:endParaRPr lang="ru-RU" sz="2800" dirty="0" smtClean="0"/>
          </a:p>
          <a:p>
            <a:pPr algn="ctr"/>
            <a:r>
              <a:rPr lang="ru-RU" sz="2800" dirty="0" smtClean="0"/>
              <a:t>Ребята</a:t>
            </a:r>
            <a:r>
              <a:rPr lang="ru-RU" sz="2800" dirty="0"/>
              <a:t>, я сегодня зашла в группу и увидела цветок. Посмотрите на него</a:t>
            </a:r>
          </a:p>
        </p:txBody>
      </p:sp>
      <p:pic>
        <p:nvPicPr>
          <p:cNvPr id="10242" name="Picture 2" descr="https://www.a1-fence.com/wp-content/uploads/brown-thumb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23271" r="11713" b="-23271"/>
          <a:stretch/>
        </p:blipFill>
        <p:spPr bwMode="auto">
          <a:xfrm>
            <a:off x="3491880" y="3284984"/>
            <a:ext cx="5475514" cy="44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568952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Примерное решение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dirty="0"/>
              <a:t>1. Полить цветок водой комнатной температуры </a:t>
            </a:r>
          </a:p>
          <a:p>
            <a:r>
              <a:rPr lang="ru-RU" sz="3200" dirty="0"/>
              <a:t>2. Пересадить в свежий грунт </a:t>
            </a:r>
          </a:p>
          <a:p>
            <a:r>
              <a:rPr lang="ru-RU" sz="3200" dirty="0"/>
              <a:t>3. Удобрить </a:t>
            </a:r>
          </a:p>
          <a:p>
            <a:r>
              <a:rPr lang="ru-RU" sz="3200" dirty="0"/>
              <a:t>4. Опрыскивать в течение дня</a:t>
            </a:r>
          </a:p>
        </p:txBody>
      </p:sp>
    </p:spTree>
    <p:extLst>
      <p:ext uri="{BB962C8B-B14F-4D97-AF65-F5344CB8AC3E}">
        <p14:creationId xmlns:p14="http://schemas.microsoft.com/office/powerpoint/2010/main" val="189581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читательской 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806" y="2132856"/>
            <a:ext cx="320506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/>
              <a:t>Ситуация: Евгений Пермяк «Первая рыбка» </a:t>
            </a:r>
            <a:endParaRPr lang="ru-RU" sz="3600" b="1" dirty="0" smtClean="0"/>
          </a:p>
        </p:txBody>
      </p:sp>
      <p:pic>
        <p:nvPicPr>
          <p:cNvPr id="11267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/>
          <a:stretch/>
        </p:blipFill>
        <p:spPr bwMode="auto">
          <a:xfrm>
            <a:off x="3489177" y="2132856"/>
            <a:ext cx="5332850" cy="29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9602" y="5229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2"/>
              </a:rPr>
              <a:t>Ссылка на аудио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3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352928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Примерное решение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endParaRPr lang="ru-RU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Каждый </a:t>
            </a:r>
            <a:r>
              <a:rPr lang="ru-RU" sz="3200" dirty="0"/>
              <a:t>ребенок должен чувствовать, что он важен и полезен.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Ребенка </a:t>
            </a:r>
            <a:r>
              <a:rPr lang="ru-RU" sz="3200" dirty="0"/>
              <a:t>нужно поддерживать и доверять ему посильную работу, т.к. в 5 лет даже маленький ерш - это достижение</a:t>
            </a:r>
          </a:p>
        </p:txBody>
      </p:sp>
    </p:spTree>
    <p:extLst>
      <p:ext uri="{BB962C8B-B14F-4D97-AF65-F5344CB8AC3E}">
        <p14:creationId xmlns:p14="http://schemas.microsoft.com/office/powerpoint/2010/main" val="163412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506" y="297522"/>
            <a:ext cx="6898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Функциональная  грамотность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4" b="13863"/>
          <a:stretch/>
        </p:blipFill>
        <p:spPr bwMode="auto">
          <a:xfrm>
            <a:off x="580492" y="5789173"/>
            <a:ext cx="7884368" cy="8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5497"/>
            <a:ext cx="8100392" cy="47257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1247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читательской 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9099" y="2132856"/>
            <a:ext cx="399715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Кейс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Ситуация: </a:t>
            </a:r>
            <a:r>
              <a:rPr lang="ru-RU" sz="3200" b="1" dirty="0"/>
              <a:t>Отрывок из сказки К.И. Чуковского «Телефон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2290" name="Picture 2" descr="https://cdn2.static1-sima-land.com/items/4706617/0/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r="14037" b="2384"/>
          <a:stretch/>
        </p:blipFill>
        <p:spPr bwMode="auto">
          <a:xfrm>
            <a:off x="4645563" y="1412776"/>
            <a:ext cx="3710338" cy="505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609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b="1" dirty="0" smtClean="0"/>
              <a:t>Примерное решение</a:t>
            </a:r>
            <a:r>
              <a:rPr lang="ru-RU" sz="2600" b="1" dirty="0"/>
              <a:t>: </a:t>
            </a:r>
            <a:endParaRPr lang="ru-RU" sz="2600" b="1" dirty="0" smtClean="0"/>
          </a:p>
          <a:p>
            <a:endParaRPr lang="ru-RU" sz="26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Бегемот </a:t>
            </a:r>
            <a:r>
              <a:rPr lang="ru-RU" sz="2600" dirty="0"/>
              <a:t>очень большой. Не так-то просто его достать из болота. Поможет только большая техника. Можно пригнать к болоту большой трактор и с его помощью вытащить бегемота из болота.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С </a:t>
            </a:r>
            <a:r>
              <a:rPr lang="ru-RU" sz="2600" dirty="0"/>
              <a:t>помощью вертолета можно спасти бегемота, поднять бегемота вверх и доставить до его любимого озера.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/>
              <a:t>Еще </a:t>
            </a:r>
            <a:r>
              <a:rPr lang="ru-RU" sz="2600" dirty="0"/>
              <a:t>бегемота можно попробовать спасти его же силами, бегемот очень большой, а значит, и сил у него много. Его можно просто выманить из болота любимыми лакомствами, и тогда он может сам спастись</a:t>
            </a:r>
          </a:p>
        </p:txBody>
      </p:sp>
    </p:spTree>
    <p:extLst>
      <p:ext uri="{BB962C8B-B14F-4D97-AF65-F5344CB8AC3E}">
        <p14:creationId xmlns:p14="http://schemas.microsoft.com/office/powerpoint/2010/main" val="106978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математической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557" y="1484784"/>
            <a:ext cx="5884643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Кейс </a:t>
            </a:r>
            <a:endParaRPr lang="ru-RU" sz="3200" b="1" dirty="0" smtClean="0"/>
          </a:p>
          <a:p>
            <a:r>
              <a:rPr lang="ru-RU" sz="3200" b="1" dirty="0"/>
              <a:t>Ситуация.</a:t>
            </a:r>
            <a:r>
              <a:rPr lang="ru-RU" sz="3200" dirty="0"/>
              <a:t> Ребята, предлагаю вам рассмотреть квадраты. Что Вы заметили? 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6063"/>
            <a:ext cx="8633022" cy="169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3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Примерное решение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endParaRPr lang="ru-RU" sz="3200" b="1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3200" dirty="0" smtClean="0"/>
              <a:t>Наложение</a:t>
            </a:r>
            <a:r>
              <a:rPr lang="ru-RU" sz="3200" dirty="0"/>
              <a:t>, измерение длин сторон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Наложить </a:t>
            </a:r>
            <a:r>
              <a:rPr lang="ru-RU" sz="3200" dirty="0"/>
              <a:t>маленький на большой, и отрезать лишнее. 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ru-RU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Закрасить </a:t>
            </a:r>
            <a:r>
              <a:rPr lang="ru-RU" sz="3200" dirty="0"/>
              <a:t>белый квадрат синим, или наклеить на синий квадрат белый лист. </a:t>
            </a:r>
          </a:p>
        </p:txBody>
      </p:sp>
    </p:spTree>
    <p:extLst>
      <p:ext uri="{BB962C8B-B14F-4D97-AF65-F5344CB8AC3E}">
        <p14:creationId xmlns:p14="http://schemas.microsoft.com/office/powerpoint/2010/main" val="259608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математической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2093540"/>
            <a:ext cx="3672408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Кейс </a:t>
            </a:r>
            <a:endParaRPr lang="ru-RU" sz="3200" b="1" dirty="0" smtClean="0"/>
          </a:p>
          <a:p>
            <a:r>
              <a:rPr lang="ru-RU" sz="3200" b="1" dirty="0"/>
              <a:t>Ситуация.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smtClean="0"/>
              <a:t> </a:t>
            </a:r>
            <a:r>
              <a:rPr lang="ru-RU" sz="3200" dirty="0"/>
              <a:t>Паша, посмотрев на эти полоски, сказал, что </a:t>
            </a:r>
            <a:r>
              <a:rPr lang="ru-RU" sz="3200" dirty="0" smtClean="0"/>
              <a:t>оранжевая </a:t>
            </a:r>
            <a:r>
              <a:rPr lang="ru-RU" sz="3200" dirty="0"/>
              <a:t>полоска самая </a:t>
            </a:r>
            <a:r>
              <a:rPr lang="ru-RU" sz="3200" dirty="0" smtClean="0"/>
              <a:t>большая</a:t>
            </a: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87" y="2439129"/>
            <a:ext cx="4619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Примерное решение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endParaRPr lang="ru-RU" sz="36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/>
              <a:t>Путем наложения </a:t>
            </a:r>
            <a:endParaRPr lang="ru-RU" sz="3600" dirty="0" smtClean="0"/>
          </a:p>
          <a:p>
            <a:endParaRPr lang="ru-RU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 smtClean="0"/>
              <a:t>Путем </a:t>
            </a:r>
            <a:r>
              <a:rPr lang="ru-RU" sz="3600" dirty="0"/>
              <a:t>измерения разной меркой </a:t>
            </a:r>
            <a:r>
              <a:rPr lang="ru-RU" sz="3600" dirty="0" smtClean="0"/>
              <a:t>(например ластиком) </a:t>
            </a:r>
          </a:p>
          <a:p>
            <a:endParaRPr lang="ru-RU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600" dirty="0" smtClean="0"/>
              <a:t>Путем </a:t>
            </a:r>
            <a:r>
              <a:rPr lang="ru-RU" sz="3600" dirty="0"/>
              <a:t>измерения линейкой</a:t>
            </a:r>
          </a:p>
        </p:txBody>
      </p:sp>
    </p:spTree>
    <p:extLst>
      <p:ext uri="{BB962C8B-B14F-4D97-AF65-F5344CB8AC3E}">
        <p14:creationId xmlns:p14="http://schemas.microsoft.com/office/powerpoint/2010/main" val="270416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32" y="132648"/>
            <a:ext cx="7317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математической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484784"/>
            <a:ext cx="4608512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Кейс </a:t>
            </a:r>
            <a:endParaRPr lang="ru-RU" b="1" dirty="0" smtClean="0"/>
          </a:p>
          <a:p>
            <a:r>
              <a:rPr lang="ru-RU" b="1" dirty="0" smtClean="0"/>
              <a:t>Ситуация: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Воспитатель для занятия приготовила карандаши и расставила их в 3 подставки по 4 карандаша к каждую, причем в каждой подставке есть карандаши зеленого и </a:t>
            </a:r>
            <a:r>
              <a:rPr lang="ru-RU" dirty="0" smtClean="0"/>
              <a:t>красного </a:t>
            </a:r>
            <a:r>
              <a:rPr lang="ru-RU" dirty="0"/>
              <a:t>цвета и расставлены они по - разному. Мальчик Вова побежал и столкнул подставки со стола, карандаши рассыпались. Воспитатель рассердилась и попросила Вову расставить карандаши по местам, в 3 подставки по 4 карандаша к каждую, причем в каждой подставке должны быть карандаши зеленого и </a:t>
            </a:r>
            <a:r>
              <a:rPr lang="ru-RU" dirty="0" smtClean="0"/>
              <a:t>красного </a:t>
            </a:r>
            <a:r>
              <a:rPr lang="ru-RU" dirty="0"/>
              <a:t>цвета и расставлены они по-разному в каждой. Вова не понял, задания и заплакал. Как бы </a:t>
            </a:r>
            <a:r>
              <a:rPr lang="ru-RU" dirty="0" smtClean="0"/>
              <a:t>вы расставили карандаши в подставки?</a:t>
            </a:r>
            <a:endParaRPr lang="ru-RU" dirty="0"/>
          </a:p>
        </p:txBody>
      </p:sp>
      <p:pic>
        <p:nvPicPr>
          <p:cNvPr id="6" name="Picture 4" descr="https://kalombo.ru/pub/media/catalog/product/0/b/0b154bdfcd5f087afa76ea00a4ab9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r="14367" b="3704"/>
          <a:stretch/>
        </p:blipFill>
        <p:spPr bwMode="auto">
          <a:xfrm>
            <a:off x="5148488" y="2348880"/>
            <a:ext cx="3365257" cy="4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8" y="551219"/>
            <a:ext cx="1503463" cy="14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8391264">
            <a:off x="6858016" y="995113"/>
            <a:ext cx="1932231" cy="14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474883" y="5459625"/>
            <a:ext cx="712465" cy="743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2" name="Овал 11"/>
          <p:cNvSpPr/>
          <p:nvPr/>
        </p:nvSpPr>
        <p:spPr>
          <a:xfrm>
            <a:off x="5633426" y="3515409"/>
            <a:ext cx="712465" cy="743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3" name="Овал 12"/>
          <p:cNvSpPr/>
          <p:nvPr/>
        </p:nvSpPr>
        <p:spPr>
          <a:xfrm>
            <a:off x="7339748" y="3515409"/>
            <a:ext cx="712465" cy="7434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14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8391264">
            <a:off x="7010417" y="1147514"/>
            <a:ext cx="1932231" cy="14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8391264">
            <a:off x="7162817" y="1160260"/>
            <a:ext cx="1932231" cy="14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8391264">
            <a:off x="7162817" y="1299914"/>
            <a:ext cx="1932231" cy="14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8391264">
            <a:off x="7216065" y="571821"/>
            <a:ext cx="1932231" cy="14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18" y="703619"/>
            <a:ext cx="1503463" cy="14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68" y="719731"/>
            <a:ext cx="1503463" cy="14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34">
            <a:off x="5583237" y="856019"/>
            <a:ext cx="1503463" cy="141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lombo.ru/pub/media/catalog/product/0/b/0b154bdfcd5f087afa76ea00a4ab9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6429" r="52290" b="52044"/>
          <a:stretch/>
        </p:blipFill>
        <p:spPr bwMode="auto">
          <a:xfrm>
            <a:off x="447687" y="988309"/>
            <a:ext cx="2116833" cy="29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5" y="2275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57315">
            <a:off x="1300441" y="432719"/>
            <a:ext cx="2486326" cy="19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002047" y="2438423"/>
            <a:ext cx="100811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10" name="Picture 4" descr="https://kalombo.ru/pub/media/catalog/product/0/b/0b154bdfcd5f087afa76ea00a4ab9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1" t="50000" r="34022" b="5664"/>
          <a:stretch/>
        </p:blipFill>
        <p:spPr bwMode="auto">
          <a:xfrm>
            <a:off x="6266297" y="2037385"/>
            <a:ext cx="2003563" cy="29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865158" y="3689379"/>
            <a:ext cx="100811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12" name="Picture 4" descr="https://kalombo.ru/pub/media/catalog/product/0/b/0b154bdfcd5f087afa76ea00a4ab95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2" t="5888" r="15282" b="51636"/>
          <a:stretch/>
        </p:blipFill>
        <p:spPr bwMode="auto">
          <a:xfrm>
            <a:off x="2943201" y="3432497"/>
            <a:ext cx="2212444" cy="29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3545367" y="4911705"/>
            <a:ext cx="1008112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14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90741">
            <a:off x="1649084" y="638177"/>
            <a:ext cx="2492015" cy="19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57315">
            <a:off x="1852407" y="947376"/>
            <a:ext cx="2447076" cy="19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93" y="2172352"/>
            <a:ext cx="1850975" cy="18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57315">
            <a:off x="3871140" y="2728252"/>
            <a:ext cx="2331269" cy="19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5" y="2403229"/>
            <a:ext cx="1807590" cy="18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7" y="442267"/>
            <a:ext cx="1758103" cy="17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57315">
            <a:off x="3387846" y="2557871"/>
            <a:ext cx="2331269" cy="19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09" y="607929"/>
            <a:ext cx="1830494" cy="18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cdn2.iconfinder.com/data/icons/large-glossy-svg-icons/512/edit_write_pencil_pen_page-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33" y="141401"/>
            <a:ext cx="1834450" cy="18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img2.freepng.ru/20180921/spz/kisspng-hand-tool-valve-car-insect-red-pencil-gourmet-dourm-5ba5146baf2a71.90138479153754532371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18" t="16338" r="24127" b="11049"/>
          <a:stretch/>
        </p:blipFill>
        <p:spPr bwMode="auto">
          <a:xfrm rot="17157315">
            <a:off x="6749980" y="912203"/>
            <a:ext cx="2171859" cy="17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0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финансовой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4536504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Кейс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Ситуация</a:t>
            </a:r>
            <a:r>
              <a:rPr lang="ru-RU" sz="2800" b="1" dirty="0"/>
              <a:t>.</a:t>
            </a:r>
            <a:r>
              <a:rPr lang="ru-RU" sz="2800" dirty="0"/>
              <a:t> Мама каждый месяц дает двум сыновьям общую сумму 100 рублей на покупку того, что они хотят. Но один из братьев не хочет сейчас потратить эту маленькую сумму. Братья поссорились и не могут найти согласие. </a:t>
            </a:r>
          </a:p>
        </p:txBody>
      </p:sp>
      <p:pic>
        <p:nvPicPr>
          <p:cNvPr id="17410" name="Picture 2" descr="https://auction.conros.ru/img/665/5215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995558" cy="21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Примерное решение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dirty="0"/>
              <a:t>Решение 1: поделить деньги поровну, таким образом, приобретя 2 покупки.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Решение </a:t>
            </a:r>
            <a:r>
              <a:rPr lang="ru-RU" sz="3600" dirty="0"/>
              <a:t>2: отложить деньги на хранение и в следующем месяце купить что-то более дорогое.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/>
              <a:t>Решение 3: положить в копилку деньги. </a:t>
            </a:r>
          </a:p>
        </p:txBody>
      </p:sp>
    </p:spTree>
    <p:extLst>
      <p:ext uri="{BB962C8B-B14F-4D97-AF65-F5344CB8AC3E}">
        <p14:creationId xmlns:p14="http://schemas.microsoft.com/office/powerpoint/2010/main" val="42726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3244939"/>
              </p:ext>
            </p:extLst>
          </p:nvPr>
        </p:nvGraphicFramePr>
        <p:xfrm>
          <a:off x="179512" y="1340768"/>
          <a:ext cx="8751278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260648"/>
            <a:ext cx="86072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Функциональная грамотность связана с готовностью: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3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099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Кейс </a:t>
            </a:r>
            <a:r>
              <a:rPr lang="ru-RU" sz="3200" dirty="0"/>
              <a:t>по формированию предпосылок </a:t>
            </a:r>
            <a:r>
              <a:rPr lang="ru-RU" sz="3200" dirty="0" smtClean="0"/>
              <a:t>финансовой грамотности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3672408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Кейс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Ситуация</a:t>
            </a:r>
            <a:r>
              <a:rPr lang="ru-RU" sz="2800" b="1" dirty="0"/>
              <a:t>.</a:t>
            </a:r>
            <a:r>
              <a:rPr lang="ru-RU" sz="2800" dirty="0"/>
              <a:t> Буратино по совету кота </a:t>
            </a:r>
            <a:r>
              <a:rPr lang="ru-RU" sz="2800" dirty="0" err="1"/>
              <a:t>Базилио</a:t>
            </a:r>
            <a:r>
              <a:rPr lang="ru-RU" sz="2800" dirty="0"/>
              <a:t> и лисы Алисы решил закопать 4 сольдо (монеты) на поле чудес и вырастить большое денежное дерево. </a:t>
            </a:r>
          </a:p>
        </p:txBody>
      </p:sp>
      <p:pic>
        <p:nvPicPr>
          <p:cNvPr id="18434" name="Picture 2" descr="https://cdn.culture.ru/images/5f3ed50d-716a-55a5-8f7b-fd580e918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08" y="1916832"/>
            <a:ext cx="4992329" cy="37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Примерное решение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dirty="0"/>
              <a:t>1 Не слушать советы чужих или посторонних лиц.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2 Отдать деньги взрослым, в данном случае папе Карло.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3 Купить на деньги необходимое (продукты или одежду).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4 </a:t>
            </a:r>
            <a:r>
              <a:rPr lang="ru-RU" sz="2800" dirty="0"/>
              <a:t>Положить на хранение в банк или дома в копилку. </a:t>
            </a:r>
          </a:p>
        </p:txBody>
      </p:sp>
    </p:spTree>
    <p:extLst>
      <p:ext uri="{BB962C8B-B14F-4D97-AF65-F5344CB8AC3E}">
        <p14:creationId xmlns:p14="http://schemas.microsoft.com/office/powerpoint/2010/main" val="2082138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heslide.ru/img/thumbs/d0c7debb92d5b63392f06e782dc9c28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1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17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0.slide-share.ru/s_slide/91f2fac02f6c5fa449c36424f01b602f/9359899d-a97f-4d9c-a822-7eed0b3f84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651"/>
            <a:ext cx="8208912" cy="61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3446026"/>
              </p:ext>
            </p:extLst>
          </p:nvPr>
        </p:nvGraphicFramePr>
        <p:xfrm>
          <a:off x="323528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11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44262306"/>
              </p:ext>
            </p:extLst>
          </p:nvPr>
        </p:nvGraphicFramePr>
        <p:xfrm>
          <a:off x="755576" y="404664"/>
          <a:ext cx="777686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71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финансовой  грамотности  у дошкольников 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опыта работы)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5741967"/>
            <a:ext cx="4902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Лыкова С.А</a:t>
            </a:r>
            <a:r>
              <a:rPr lang="ru-RU" sz="3200" dirty="0" smtClean="0"/>
              <a:t>., воспитатель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0941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 математической 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грамотности  у дошкольников 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опыта работы)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5741966"/>
            <a:ext cx="5697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Криницына</a:t>
            </a:r>
            <a:r>
              <a:rPr lang="ru-RU" sz="3200" dirty="0" smtClean="0"/>
              <a:t> Н.В., воспитатель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283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091" y="332656"/>
            <a:ext cx="83618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естественнонаучных представлений и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 экологической грамотности 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дошкольников </a:t>
            </a:r>
            <a:endParaRPr lang="ru-RU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опыта работы)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5877272"/>
            <a:ext cx="5523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Ничинская</a:t>
            </a:r>
            <a:r>
              <a:rPr lang="ru-RU" sz="3200" dirty="0" smtClean="0"/>
              <a:t> А.В., воспитатель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277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000" l="8197" r="94073">
                        <a14:foregroundMark x1="8197" y1="33250" x2="8197" y2="33250"/>
                        <a14:foregroundMark x1="55990" y1="16875" x2="55990" y2="16875"/>
                        <a14:foregroundMark x1="37074" y1="25375" x2="37074" y2="25375"/>
                        <a14:foregroundMark x1="26734" y1="25000" x2="26734" y2="25000"/>
                        <a14:foregroundMark x1="31652" y1="28000" x2="31652" y2="28000"/>
                        <a14:foregroundMark x1="33291" y1="29875" x2="33291" y2="29875"/>
                        <a14:foregroundMark x1="28499" y1="25750" x2="28499" y2="25750"/>
                        <a14:foregroundMark x1="30265" y1="26125" x2="30265" y2="26125"/>
                        <a14:foregroundMark x1="10467" y1="29750" x2="10467" y2="29750"/>
                        <a14:foregroundMark x1="13115" y1="31750" x2="13115" y2="31750"/>
                        <a14:foregroundMark x1="26103" y1="38875" x2="26103" y2="38875"/>
                        <a14:foregroundMark x1="31778" y1="45000" x2="31778" y2="45000"/>
                        <a14:foregroundMark x1="94199" y1="20250" x2="94199" y2="20250"/>
                        <a14:foregroundMark x1="90668" y1="65125" x2="90668" y2="65125"/>
                        <a14:foregroundMark x1="31526" y1="88750" x2="31526" y2="88750"/>
                        <a14:foregroundMark x1="25977" y1="93000" x2="25977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6314"/>
            <a:ext cx="5040560" cy="50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48680"/>
            <a:ext cx="3851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КЕЙСЫ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формированию предпосылок функциональной грамотности у старших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705940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198</TotalTime>
  <Words>955</Words>
  <Application>Microsoft Office PowerPoint</Application>
  <PresentationFormat>Экран (4:3)</PresentationFormat>
  <Paragraphs>140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Литейная</vt:lpstr>
      <vt:lpstr>«Современные подходы к формированию предпосылок функциональной грамотности детей 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подходы к формированию предпосылок функциональной грамотности детей  дошкольного возраста</dc:title>
  <dc:creator>Наталья</dc:creator>
  <cp:lastModifiedBy>Пользователь Windows</cp:lastModifiedBy>
  <cp:revision>37</cp:revision>
  <dcterms:created xsi:type="dcterms:W3CDTF">2023-03-29T14:30:46Z</dcterms:created>
  <dcterms:modified xsi:type="dcterms:W3CDTF">2023-03-29T17:59:59Z</dcterms:modified>
</cp:coreProperties>
</file>